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Average"/>
      <p:regular r:id="rId14"/>
    </p:embeddedFont>
    <p:embeddedFont>
      <p:font typeface="Oswald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17" roundtripDataSignature="AMtx7mgAa+7eC9zMDp9tM6nHKWR5i1N+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swald-regular.fntdata"/><Relationship Id="rId14" Type="http://schemas.openxmlformats.org/officeDocument/2006/relationships/font" Target="fonts/Average-regular.fntdata"/><Relationship Id="rId17" Type="http://customschemas.google.com/relationships/presentationmetadata" Target="metadata"/><Relationship Id="rId16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71bb68bee4_0_736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71bb68bee4_0_762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71bb68bee4_0_690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71bb68bee4_0_660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g371bb68bee4_0_595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g371bb68bee4_0_595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g371bb68bee4_0_595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g371bb68bee4_0_595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g371bb68bee4_0_595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g371bb68bee4_0_595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g371bb68bee4_0_59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371bb68bee4_0_635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371bb68bee4_0_635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g371bb68bee4_0_63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1bb68bee4_0_63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71bb68bee4_0_64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7" name="Google Shape;57;g371bb68bee4_0_64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8" name="Google Shape;58;g371bb68bee4_0_6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g371bb68bee4_0_64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g371bb68bee4_0_6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H">
  <p:cSld name="TITLE_AND_BODY_2_1_1_1_1_1_1_1_1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71bb68bee4_0_673"/>
          <p:cNvSpPr/>
          <p:nvPr>
            <p:ph idx="2" type="pic"/>
          </p:nvPr>
        </p:nvSpPr>
        <p:spPr>
          <a:xfrm>
            <a:off x="509688" y="1512575"/>
            <a:ext cx="3090600" cy="3090600"/>
          </a:xfrm>
          <a:prstGeom prst="roundRect">
            <a:avLst>
              <a:gd fmla="val 8343" name="adj"/>
            </a:avLst>
          </a:prstGeom>
          <a:noFill/>
          <a:ln>
            <a:noFill/>
          </a:ln>
        </p:spPr>
      </p:sp>
      <p:sp>
        <p:nvSpPr>
          <p:cNvPr id="63" name="Google Shape;63;g371bb68bee4_0_673"/>
          <p:cNvSpPr txBox="1"/>
          <p:nvPr>
            <p:ph type="title"/>
          </p:nvPr>
        </p:nvSpPr>
        <p:spPr>
          <a:xfrm>
            <a:off x="509687" y="692700"/>
            <a:ext cx="8129100" cy="6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4" name="Google Shape;64;g371bb68bee4_0_673"/>
          <p:cNvSpPr txBox="1"/>
          <p:nvPr>
            <p:ph idx="1" type="body"/>
          </p:nvPr>
        </p:nvSpPr>
        <p:spPr>
          <a:xfrm>
            <a:off x="3856357" y="1497376"/>
            <a:ext cx="4782300" cy="309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65" name="Google Shape;65;g371bb68bee4_0_673"/>
          <p:cNvCxnSpPr/>
          <p:nvPr/>
        </p:nvCxnSpPr>
        <p:spPr>
          <a:xfrm>
            <a:off x="505213" y="540325"/>
            <a:ext cx="1059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D">
  <p:cSld name="TITLE_AND_BODY_2_1_1_1_1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71bb68bee4_0_702"/>
          <p:cNvSpPr txBox="1"/>
          <p:nvPr>
            <p:ph type="title"/>
          </p:nvPr>
        </p:nvSpPr>
        <p:spPr>
          <a:xfrm>
            <a:off x="400050" y="795650"/>
            <a:ext cx="3342900" cy="795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8" name="Google Shape;68;g371bb68bee4_0_702"/>
          <p:cNvSpPr txBox="1"/>
          <p:nvPr>
            <p:ph idx="1" type="body"/>
          </p:nvPr>
        </p:nvSpPr>
        <p:spPr>
          <a:xfrm>
            <a:off x="400050" y="1892926"/>
            <a:ext cx="3342900" cy="269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9" name="Google Shape;69;g371bb68bee4_0_702"/>
          <p:cNvSpPr/>
          <p:nvPr>
            <p:ph idx="2" type="pic"/>
          </p:nvPr>
        </p:nvSpPr>
        <p:spPr>
          <a:xfrm>
            <a:off x="4053153" y="226350"/>
            <a:ext cx="4690800" cy="46908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44">
          <p15:clr>
            <a:srgbClr val="E46962"/>
          </p15:clr>
        </p15:guide>
        <p15:guide id="2" orient="horz" pos="3099">
          <p15:clr>
            <a:srgbClr val="E46962"/>
          </p15:clr>
        </p15:guide>
        <p15:guide id="3" pos="288">
          <p15:clr>
            <a:srgbClr val="E46962"/>
          </p15:clr>
        </p15:guide>
        <p15:guide id="4" pos="5472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371bb68bee4_0_60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g371bb68bee4_0_60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371bb68bee4_0_60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g371bb68bee4_0_60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g371bb68bee4_0_60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371bb68bee4_0_6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g371bb68bee4_0_6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g371bb68bee4_0_6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g371bb68bee4_0_6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371bb68bee4_0_6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g371bb68bee4_0_61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371bb68bee4_0_6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g371bb68bee4_0_61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g371bb68bee4_0_61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371bb68bee4_0_622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g371bb68bee4_0_62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371bb68bee4_0_625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g371bb68bee4_0_625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g371bb68bee4_0_625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g371bb68bee4_0_625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g371bb68bee4_0_62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g371bb68bee4_0_62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371bb68bee4_0_63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g371bb68bee4_0_63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371bb68bee4_0_5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g371bb68bee4_0_59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g371bb68bee4_0_59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HR Department Overview</a:t>
            </a:r>
            <a:endParaRPr/>
          </a:p>
        </p:txBody>
      </p:sp>
      <p:sp>
        <p:nvSpPr>
          <p:cNvPr id="75" name="Google Shape;75;p1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en-US">
                <a:solidFill>
                  <a:srgbClr val="888888"/>
                </a:solidFill>
              </a:rPr>
              <a:t>2025 Employee Programs &amp; Benefits</a:t>
            </a:r>
            <a:endParaRPr/>
          </a:p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en-US">
                <a:solidFill>
                  <a:srgbClr val="888888"/>
                </a:solidFill>
              </a:rPr>
              <a:t>Human Resources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71bb68bee4_0_736"/>
          <p:cNvSpPr txBox="1"/>
          <p:nvPr>
            <p:ph type="title"/>
          </p:nvPr>
        </p:nvSpPr>
        <p:spPr>
          <a:xfrm>
            <a:off x="509687" y="692700"/>
            <a:ext cx="8129100" cy="6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Workforce Demographics</a:t>
            </a:r>
            <a:endParaRPr/>
          </a:p>
        </p:txBody>
      </p:sp>
      <p:sp>
        <p:nvSpPr>
          <p:cNvPr id="80" name="Google Shape;80;g371bb68bee4_0_736"/>
          <p:cNvSpPr txBox="1"/>
          <p:nvPr>
            <p:ph idx="1" type="body"/>
          </p:nvPr>
        </p:nvSpPr>
        <p:spPr>
          <a:xfrm>
            <a:off x="3856357" y="1497376"/>
            <a:ext cx="4782300" cy="309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Workforce comprises 1,000 dedicated employees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Sales team accounts for 200 representatives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Average employee tenure is 3.2 years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Employee satisfaction rating is an impressive 87%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1" name="Google Shape;81;g371bb68bee4_0_736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688" y="1512575"/>
            <a:ext cx="3090600" cy="3090600"/>
          </a:xfrm>
          <a:prstGeom prst="roundRect">
            <a:avLst>
              <a:gd fmla="val 8343" name="adj"/>
            </a:avLst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7474F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71bb68bee4_0_762"/>
          <p:cNvSpPr txBox="1"/>
          <p:nvPr>
            <p:ph type="title"/>
          </p:nvPr>
        </p:nvSpPr>
        <p:spPr>
          <a:xfrm>
            <a:off x="509687" y="692700"/>
            <a:ext cx="8129100" cy="6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Gender Distribution</a:t>
            </a:r>
            <a:endParaRPr/>
          </a:p>
        </p:txBody>
      </p:sp>
      <p:sp>
        <p:nvSpPr>
          <p:cNvPr id="86" name="Google Shape;86;g371bb68bee4_0_762"/>
          <p:cNvSpPr txBox="1"/>
          <p:nvPr>
            <p:ph idx="1" type="body"/>
          </p:nvPr>
        </p:nvSpPr>
        <p:spPr>
          <a:xfrm>
            <a:off x="3856350" y="2928950"/>
            <a:ext cx="4782300" cy="20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Workforce gender split is nearly even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Males represent 52% of total employees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Females account for 48% of the workforce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7" name="Google Shape;87;g371bb68bee4_0_762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688" y="1512575"/>
            <a:ext cx="3090600" cy="3090600"/>
          </a:xfrm>
          <a:prstGeom prst="roundRect">
            <a:avLst>
              <a:gd fmla="val 8343" name="adj"/>
            </a:avLst>
          </a:prstGeom>
        </p:spPr>
      </p:pic>
      <p:pic>
        <p:nvPicPr>
          <p:cNvPr id="88" name="Google Shape;88;g371bb68bee4_0_762" title="Points scored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8887" y="243881"/>
            <a:ext cx="3697224" cy="2939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71bb68bee4_0_690"/>
          <p:cNvSpPr txBox="1"/>
          <p:nvPr>
            <p:ph type="title"/>
          </p:nvPr>
        </p:nvSpPr>
        <p:spPr>
          <a:xfrm>
            <a:off x="400050" y="795650"/>
            <a:ext cx="3342900" cy="795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Future HR Goals</a:t>
            </a:r>
            <a:endParaRPr/>
          </a:p>
        </p:txBody>
      </p:sp>
      <p:sp>
        <p:nvSpPr>
          <p:cNvPr id="93" name="Google Shape;93;g371bb68bee4_0_690"/>
          <p:cNvSpPr txBox="1"/>
          <p:nvPr>
            <p:ph idx="1" type="body"/>
          </p:nvPr>
        </p:nvSpPr>
        <p:spPr>
          <a:xfrm>
            <a:off x="400050" y="1892926"/>
            <a:ext cx="3342900" cy="269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Expanding professional development opportunities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Enhancing employee wellness programs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Implementing new HR technology solutions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Fostering a more diverse and inclusive workplace</a:t>
            </a:r>
            <a:endParaRPr/>
          </a:p>
        </p:txBody>
      </p:sp>
      <p:pic>
        <p:nvPicPr>
          <p:cNvPr id="94" name="Google Shape;94;g371bb68bee4_0_690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3153" y="226350"/>
            <a:ext cx="4690800" cy="4690800"/>
          </a:xfrm>
          <a:prstGeom prst="round2DiagRect">
            <a:avLst>
              <a:gd fmla="val 16667" name="adj1"/>
              <a:gd fmla="val 0" name="adj2"/>
            </a:avLst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Benefits Program Utilization</a:t>
            </a:r>
            <a:endParaRPr/>
          </a:p>
        </p:txBody>
      </p:sp>
      <p:sp>
        <p:nvSpPr>
          <p:cNvPr id="100" name="Google Shape;100;p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 Engagement Programs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○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401(k) Participation: 95%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○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Health Insurance Enrollment: 98%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○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Professional Development: 78% participated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1200"/>
              </a:spcAft>
              <a:buClr>
                <a:schemeClr val="dk1"/>
              </a:buClr>
              <a:buSzPts val="2800"/>
              <a:buChar char="○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Fitness Reimbursement: 45% usage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Professional Development Results</a:t>
            </a:r>
            <a:endParaRPr/>
          </a:p>
        </p:txBody>
      </p:sp>
      <p:sp>
        <p:nvSpPr>
          <p:cNvPr id="106" name="Google Shape;106;p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Investment in Employee Growth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○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Total Training Hours: 12,000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○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Certifications Earned: 156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○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Internal Promotions: 45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1200"/>
              </a:spcAft>
              <a:buClr>
                <a:schemeClr val="dk1"/>
              </a:buClr>
              <a:buSzPts val="2800"/>
              <a:buChar char="○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Employee Retention: 92%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Employee Wellness Initiatives</a:t>
            </a:r>
            <a:endParaRPr/>
          </a:p>
        </p:txBody>
      </p:sp>
      <p:sp>
        <p:nvSpPr>
          <p:cNvPr id="112" name="Google Shape;112;p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Supporting Work-Life Balance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○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Remote Work Adoption: 65%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○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Mental Health Support: 89% awareness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○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Parental Leave: 12 weeks paid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1200"/>
              </a:spcAft>
              <a:buClr>
                <a:schemeClr val="dk1"/>
              </a:buClr>
              <a:buSzPts val="2800"/>
              <a:buChar char="○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Flexible Schedule: 70% participation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71bb68bee4_0_660"/>
          <p:cNvSpPr txBox="1"/>
          <p:nvPr>
            <p:ph type="title"/>
          </p:nvPr>
        </p:nvSpPr>
        <p:spPr>
          <a:xfrm>
            <a:off x="509687" y="692700"/>
            <a:ext cx="8129100" cy="6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Key Takeaways &amp; Next Steps</a:t>
            </a:r>
            <a:endParaRPr/>
          </a:p>
        </p:txBody>
      </p:sp>
      <p:sp>
        <p:nvSpPr>
          <p:cNvPr id="117" name="Google Shape;117;g371bb68bee4_0_660"/>
          <p:cNvSpPr txBox="1"/>
          <p:nvPr>
            <p:ph idx="1" type="body"/>
          </p:nvPr>
        </p:nvSpPr>
        <p:spPr>
          <a:xfrm>
            <a:off x="3856357" y="1497376"/>
            <a:ext cx="4782300" cy="309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HR programs focus on employee growth and well-being.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High participation in benefits and development programs.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Strong employee satisfaction and retention rates.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Company supports work-life balance initiatives.</a:t>
            </a:r>
            <a:endParaRPr/>
          </a:p>
        </p:txBody>
      </p:sp>
      <p:pic>
        <p:nvPicPr>
          <p:cNvPr id="118" name="Google Shape;118;g371bb68bee4_0_660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688" y="1512575"/>
            <a:ext cx="3090600" cy="3090600"/>
          </a:xfrm>
          <a:prstGeom prst="roundRect">
            <a:avLst>
              <a:gd fmla="val 8343" name="adj"/>
            </a:avLst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</cp:coreProperties>
</file>